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3"/>
  </p:notesMasterIdLst>
  <p:sldIdLst>
    <p:sldId id="267" r:id="rId2"/>
    <p:sldId id="275" r:id="rId3"/>
    <p:sldId id="257" r:id="rId4"/>
    <p:sldId id="259" r:id="rId5"/>
    <p:sldId id="265" r:id="rId6"/>
    <p:sldId id="266" r:id="rId7"/>
    <p:sldId id="260" r:id="rId8"/>
    <p:sldId id="261" r:id="rId9"/>
    <p:sldId id="258" r:id="rId10"/>
    <p:sldId id="262" r:id="rId11"/>
    <p:sldId id="274" r:id="rId12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73" autoAdjust="0"/>
  </p:normalViewPr>
  <p:slideViewPr>
    <p:cSldViewPr>
      <p:cViewPr varScale="1">
        <p:scale>
          <a:sx n="97" d="100"/>
          <a:sy n="97" d="100"/>
        </p:scale>
        <p:origin x="2028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24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98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green rocky stream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8594" y="609600"/>
            <a:ext cx="6141903" cy="1360024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Stream Quality Investigation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45824"/>
            <a:ext cx="7239000" cy="533400"/>
          </a:xfrm>
          <a:solidFill>
            <a:schemeClr val="bg1">
              <a:alpha val="4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A quick introduction for today’s activity!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2C8F2-C48C-4B64-AC25-48FCD7E04BDF}"/>
              </a:ext>
            </a:extLst>
          </p:cNvPr>
          <p:cNvSpPr txBox="1"/>
          <p:nvPr/>
        </p:nvSpPr>
        <p:spPr>
          <a:xfrm>
            <a:off x="1736165" y="2687286"/>
            <a:ext cx="5826760" cy="1754326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A special thanks to the AEP Foundation!</a:t>
            </a:r>
          </a:p>
        </p:txBody>
      </p:sp>
    </p:spTree>
    <p:extLst>
      <p:ext uri="{BB962C8B-B14F-4D97-AF65-F5344CB8AC3E}">
        <p14:creationId xmlns:p14="http://schemas.microsoft.com/office/powerpoint/2010/main" val="31526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9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Which stream is higher quality based on observations?</a:t>
            </a:r>
          </a:p>
        </p:txBody>
      </p:sp>
      <p:pic>
        <p:nvPicPr>
          <p:cNvPr id="4" name="Picture 3" descr="Question mar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52" y="685800"/>
            <a:ext cx="2399096" cy="30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9144000" cy="924560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11" name="Picture 10" descr="OHIO Logo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12" y="4684025"/>
            <a:ext cx="3259708" cy="1325615"/>
          </a:xfrm>
          <a:prstGeom prst="rect">
            <a:avLst/>
          </a:prstGeom>
        </p:spPr>
      </p:pic>
      <p:pic>
        <p:nvPicPr>
          <p:cNvPr id="9" name="Picture 8" descr="AEP Logo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5" t="19074" r="11305" b="8333"/>
          <a:stretch/>
        </p:blipFill>
        <p:spPr>
          <a:xfrm>
            <a:off x="5486400" y="4684025"/>
            <a:ext cx="1838960" cy="1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33489-00DA-4D3C-BD7E-D94ED296D9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would you expect to see in a healthy stream?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List 5 things you might expect to see in a healthy stream on your handout.</a:t>
            </a:r>
          </a:p>
        </p:txBody>
      </p:sp>
    </p:spTree>
    <p:extLst>
      <p:ext uri="{BB962C8B-B14F-4D97-AF65-F5344CB8AC3E}">
        <p14:creationId xmlns:p14="http://schemas.microsoft.com/office/powerpoint/2010/main" val="9407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do scientists determine stream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219200"/>
            <a:ext cx="9143998" cy="58674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Habitat Assessment</a:t>
            </a:r>
          </a:p>
          <a:p>
            <a:pPr lvl="1"/>
            <a:r>
              <a:rPr lang="en-US" sz="2400" dirty="0"/>
              <a:t>What habitats are available for aquatic life?</a:t>
            </a:r>
          </a:p>
          <a:p>
            <a:r>
              <a:rPr lang="en-US" sz="3200" dirty="0"/>
              <a:t>Water Chemistry</a:t>
            </a:r>
          </a:p>
          <a:p>
            <a:pPr lvl="1"/>
            <a:r>
              <a:rPr lang="en-US" sz="2400" dirty="0"/>
              <a:t>Are the parameters within the normal range that allows aquatic life?</a:t>
            </a:r>
          </a:p>
          <a:p>
            <a:r>
              <a:rPr lang="en-US" sz="3200" dirty="0"/>
              <a:t>Biological Indicators</a:t>
            </a:r>
          </a:p>
          <a:p>
            <a:pPr lvl="1"/>
            <a:r>
              <a:rPr lang="en-US" sz="2400" dirty="0"/>
              <a:t>What algae, macroinvertebrates, and fish are present?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Today you will be making observations in each category to determine which stream (A or B) has higher water quality, and is ultimately a healthier stream. </a:t>
            </a:r>
          </a:p>
        </p:txBody>
      </p:sp>
    </p:spTree>
    <p:extLst>
      <p:ext uri="{BB962C8B-B14F-4D97-AF65-F5344CB8AC3E}">
        <p14:creationId xmlns:p14="http://schemas.microsoft.com/office/powerpoint/2010/main" val="101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"/>
            <a:ext cx="7543802" cy="685800"/>
          </a:xfrm>
        </p:spPr>
        <p:txBody>
          <a:bodyPr>
            <a:normAutofit/>
          </a:bodyPr>
          <a:lstStyle/>
          <a:p>
            <a:r>
              <a:rPr lang="en-US" sz="4000" dirty="0"/>
              <a:t>Habitat Keywords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677755"/>
              </p:ext>
            </p:extLst>
          </p:nvPr>
        </p:nvGraphicFramePr>
        <p:xfrm>
          <a:off x="0" y="625347"/>
          <a:ext cx="9144000" cy="62377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66624841"/>
                    </a:ext>
                  </a:extLst>
                </a:gridCol>
                <a:gridCol w="4409091">
                  <a:extLst>
                    <a:ext uri="{9D8B030D-6E8A-4147-A177-3AD203B41FA5}">
                      <a16:colId xmlns:a16="http://schemas.microsoft.com/office/drawing/2014/main" val="3753481606"/>
                    </a:ext>
                  </a:extLst>
                </a:gridCol>
                <a:gridCol w="2601309">
                  <a:extLst>
                    <a:ext uri="{9D8B030D-6E8A-4147-A177-3AD203B41FA5}">
                      <a16:colId xmlns:a16="http://schemas.microsoft.com/office/drawing/2014/main" val="1497636618"/>
                    </a:ext>
                  </a:extLst>
                </a:gridCol>
              </a:tblGrid>
              <a:tr h="629403">
                <a:tc>
                  <a:txBody>
                    <a:bodyPr/>
                    <a:lstStyle/>
                    <a:p>
                      <a:r>
                        <a:rPr lang="en-US" sz="2700" b="1" dirty="0"/>
                        <a:t>Vocabulary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Definition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Photo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7434711"/>
                  </a:ext>
                </a:extLst>
              </a:tr>
              <a:tr h="1858578">
                <a:tc>
                  <a:txBody>
                    <a:bodyPr/>
                    <a:lstStyle/>
                    <a:p>
                      <a:r>
                        <a:rPr lang="en-US" sz="2700" b="1" dirty="0"/>
                        <a:t>Riffle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Rocky or shallow part of a stream</a:t>
                      </a:r>
                      <a:r>
                        <a:rPr lang="en-US" sz="2400" baseline="0" dirty="0"/>
                        <a:t> or river with rough water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Riffles</a:t>
                      </a:r>
                      <a:r>
                        <a:rPr lang="en-US" sz="2400" baseline="0" dirty="0"/>
                        <a:t> provide oxygenated water.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002257"/>
                  </a:ext>
                </a:extLst>
              </a:tr>
              <a:tr h="1283272">
                <a:tc>
                  <a:txBody>
                    <a:bodyPr/>
                    <a:lstStyle/>
                    <a:p>
                      <a:r>
                        <a:rPr lang="en-US" sz="2700" b="1" dirty="0"/>
                        <a:t>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The main body of  a stream that runs smoothly downstream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025093"/>
                  </a:ext>
                </a:extLst>
              </a:tr>
              <a:tr h="2039058">
                <a:tc>
                  <a:txBody>
                    <a:bodyPr/>
                    <a:lstStyle/>
                    <a:p>
                      <a:r>
                        <a:rPr lang="en-US" sz="2700" b="1" dirty="0"/>
                        <a:t>Pool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Deep areas of slow moving water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Pools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provide deep water for fish.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509748"/>
                  </a:ext>
                </a:extLst>
              </a:tr>
            </a:tbl>
          </a:graphicData>
        </a:graphic>
      </p:graphicFrame>
      <p:pic>
        <p:nvPicPr>
          <p:cNvPr id="11" name="Picture 10" descr="Riff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537707"/>
            <a:ext cx="2590800" cy="1815093"/>
          </a:xfrm>
          <a:prstGeom prst="rect">
            <a:avLst/>
          </a:prstGeom>
        </p:spPr>
      </p:pic>
      <p:pic>
        <p:nvPicPr>
          <p:cNvPr id="12" name="Picture 11" descr="Ru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458" y="3505200"/>
            <a:ext cx="1276742" cy="1371600"/>
          </a:xfrm>
          <a:prstGeom prst="rect">
            <a:avLst/>
          </a:prstGeom>
        </p:spPr>
      </p:pic>
      <p:pic>
        <p:nvPicPr>
          <p:cNvPr id="13" name="Picture 12" descr="Poo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897296"/>
            <a:ext cx="2590800" cy="18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4" y="1"/>
            <a:ext cx="8229600" cy="685800"/>
          </a:xfrm>
        </p:spPr>
        <p:txBody>
          <a:bodyPr>
            <a:normAutofit/>
          </a:bodyPr>
          <a:lstStyle/>
          <a:p>
            <a:r>
              <a:rPr lang="en-US" sz="4000" dirty="0"/>
              <a:t>Habitat Keywords Continued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520724"/>
              </p:ext>
            </p:extLst>
          </p:nvPr>
        </p:nvGraphicFramePr>
        <p:xfrm>
          <a:off x="10024" y="629778"/>
          <a:ext cx="9123951" cy="6247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576">
                  <a:extLst>
                    <a:ext uri="{9D8B030D-6E8A-4147-A177-3AD203B41FA5}">
                      <a16:colId xmlns:a16="http://schemas.microsoft.com/office/drawing/2014/main" val="170791888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270020045"/>
                    </a:ext>
                  </a:extLst>
                </a:gridCol>
                <a:gridCol w="2047375">
                  <a:extLst>
                    <a:ext uri="{9D8B030D-6E8A-4147-A177-3AD203B41FA5}">
                      <a16:colId xmlns:a16="http://schemas.microsoft.com/office/drawing/2014/main" val="3113508817"/>
                    </a:ext>
                  </a:extLst>
                </a:gridCol>
              </a:tblGrid>
              <a:tr h="495270">
                <a:tc>
                  <a:txBody>
                    <a:bodyPr/>
                    <a:lstStyle/>
                    <a:p>
                      <a:r>
                        <a:rPr lang="en-US" sz="2700" b="1" dirty="0"/>
                        <a:t>Vocabulary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Definition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700" b="1" dirty="0"/>
                        <a:t>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60050"/>
                  </a:ext>
                </a:extLst>
              </a:tr>
              <a:tr h="2097556">
                <a:tc>
                  <a:txBody>
                    <a:bodyPr/>
                    <a:lstStyle/>
                    <a:p>
                      <a:r>
                        <a:rPr lang="en-US" sz="2700" b="1" dirty="0"/>
                        <a:t>Root Wad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Exposed roots of a fallen tree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4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Root wads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are good protection for fish and bugs.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710353"/>
                  </a:ext>
                </a:extLst>
              </a:tr>
              <a:tr h="1226529">
                <a:tc>
                  <a:txBody>
                    <a:bodyPr/>
                    <a:lstStyle/>
                    <a:p>
                      <a:r>
                        <a:rPr lang="en-US" sz="2700" b="1" dirty="0"/>
                        <a:t>Eddy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 circular current of 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9785"/>
                  </a:ext>
                </a:extLst>
              </a:tr>
              <a:tr h="2420257">
                <a:tc>
                  <a:txBody>
                    <a:bodyPr/>
                    <a:lstStyle/>
                    <a:p>
                      <a:r>
                        <a:rPr lang="en-US" sz="2700" b="1" dirty="0"/>
                        <a:t>Riparian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Land that borders the river</a:t>
                      </a:r>
                      <a:endParaRPr lang="en-US" sz="2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Trees are an important part of the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riparian zone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, they provide shade to keep water cool in summer.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873806"/>
                  </a:ext>
                </a:extLst>
              </a:tr>
            </a:tbl>
          </a:graphicData>
        </a:graphic>
      </p:graphicFrame>
      <p:pic>
        <p:nvPicPr>
          <p:cNvPr id="5" name="Picture 4" descr="Root W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295400"/>
            <a:ext cx="2043147" cy="1499258"/>
          </a:xfrm>
          <a:prstGeom prst="rect">
            <a:avLst/>
          </a:prstGeom>
        </p:spPr>
      </p:pic>
      <p:pic>
        <p:nvPicPr>
          <p:cNvPr id="6" name="Picture 5" descr="Ed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276600"/>
            <a:ext cx="1600200" cy="1143000"/>
          </a:xfrm>
          <a:prstGeom prst="rect">
            <a:avLst/>
          </a:prstGeom>
        </p:spPr>
      </p:pic>
      <p:pic>
        <p:nvPicPr>
          <p:cNvPr id="7" name="Picture 6" descr="Riparian Zo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748593"/>
            <a:ext cx="2043147" cy="14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520"/>
            <a:ext cx="9144000" cy="905571"/>
          </a:xfrm>
        </p:spPr>
        <p:txBody>
          <a:bodyPr>
            <a:noAutofit/>
          </a:bodyPr>
          <a:lstStyle/>
          <a:p>
            <a:r>
              <a:rPr lang="en-US" sz="4000" dirty="0"/>
              <a:t>Habitat Keywords Continued…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322711"/>
              </p:ext>
            </p:extLst>
          </p:nvPr>
        </p:nvGraphicFramePr>
        <p:xfrm>
          <a:off x="10159" y="756049"/>
          <a:ext cx="9123681" cy="6016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3280">
                  <a:extLst>
                    <a:ext uri="{9D8B030D-6E8A-4147-A177-3AD203B41FA5}">
                      <a16:colId xmlns:a16="http://schemas.microsoft.com/office/drawing/2014/main" val="3490918933"/>
                    </a:ext>
                  </a:extLst>
                </a:gridCol>
                <a:gridCol w="4963161">
                  <a:extLst>
                    <a:ext uri="{9D8B030D-6E8A-4147-A177-3AD203B41FA5}">
                      <a16:colId xmlns:a16="http://schemas.microsoft.com/office/drawing/2014/main" val="3147586915"/>
                    </a:ext>
                  </a:extLst>
                </a:gridCol>
                <a:gridCol w="2047240">
                  <a:extLst>
                    <a:ext uri="{9D8B030D-6E8A-4147-A177-3AD203B41FA5}">
                      <a16:colId xmlns:a16="http://schemas.microsoft.com/office/drawing/2014/main" val="743504443"/>
                    </a:ext>
                  </a:extLst>
                </a:gridCol>
              </a:tblGrid>
              <a:tr h="520363">
                <a:tc>
                  <a:txBody>
                    <a:bodyPr/>
                    <a:lstStyle/>
                    <a:p>
                      <a:r>
                        <a:rPr lang="en-US" sz="2700" dirty="0"/>
                        <a:t>Vocabulary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13159"/>
                  </a:ext>
                </a:extLst>
              </a:tr>
              <a:tr h="2437863">
                <a:tc>
                  <a:txBody>
                    <a:bodyPr/>
                    <a:lstStyle/>
                    <a:p>
                      <a:r>
                        <a:rPr lang="en-US" sz="2700" dirty="0"/>
                        <a:t>Undercut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Top</a:t>
                      </a:r>
                      <a:r>
                        <a:rPr lang="en-US" sz="2400" baseline="0" dirty="0"/>
                        <a:t> of bank is further out into the creek than the bottom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Undercut banks </a:t>
                      </a:r>
                      <a:r>
                        <a:rPr lang="en-US" sz="2400" baseline="0" dirty="0"/>
                        <a:t>are an indicator of high flow.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75265"/>
                  </a:ext>
                </a:extLst>
              </a:tr>
              <a:tr h="3058203">
                <a:tc>
                  <a:txBody>
                    <a:bodyPr/>
                    <a:lstStyle/>
                    <a:p>
                      <a:r>
                        <a:rPr lang="en-US" sz="2700" dirty="0"/>
                        <a:t>Substrate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The sediment or material at the bottom of the stream</a:t>
                      </a:r>
                    </a:p>
                    <a:p>
                      <a:endParaRPr lang="en-US" sz="2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Macroinvertebrates</a:t>
                      </a:r>
                      <a:r>
                        <a:rPr lang="en-US" sz="2400" baseline="0" dirty="0"/>
                        <a:t> commonly live under large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substrate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in the stream, too small of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substrate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/>
                        <a:t>such as dirt can clog their gills.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640319"/>
                  </a:ext>
                </a:extLst>
              </a:tr>
            </a:tbl>
          </a:graphicData>
        </a:graphic>
      </p:graphicFrame>
      <p:pic>
        <p:nvPicPr>
          <p:cNvPr id="5" name="Picture 4" descr="undercut ban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843" y="1853206"/>
            <a:ext cx="1997837" cy="1499594"/>
          </a:xfrm>
          <a:prstGeom prst="rect">
            <a:avLst/>
          </a:prstGeom>
        </p:spPr>
      </p:pic>
      <p:pic>
        <p:nvPicPr>
          <p:cNvPr id="6" name="Picture 5" descr="stream substra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02" y="4677345"/>
            <a:ext cx="1997838" cy="11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Water Chemistry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12739"/>
              </p:ext>
            </p:extLst>
          </p:nvPr>
        </p:nvGraphicFramePr>
        <p:xfrm>
          <a:off x="248139" y="1538979"/>
          <a:ext cx="8647722" cy="378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14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Normal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Range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Actual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6.5- 8.0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Dissolved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6.0- 9.0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Total Dissolved Solids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Below 1000 mg/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L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650 mg/ 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14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400-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</a:rPr>
                        <a:t> 600  </a:t>
                      </a:r>
                      <a:r>
                        <a:rPr lang="en-US" sz="3600" b="0" i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umhos</a:t>
                      </a:r>
                      <a:r>
                        <a:rPr lang="en-US" sz="36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/cm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500 </a:t>
                      </a:r>
                      <a:r>
                        <a:rPr lang="en-US" sz="3600" b="0" i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umhos</a:t>
                      </a:r>
                      <a:r>
                        <a:rPr lang="en-US" sz="36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/cm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8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76200"/>
            <a:ext cx="8229600" cy="887786"/>
          </a:xfrm>
        </p:spPr>
        <p:txBody>
          <a:bodyPr>
            <a:normAutofit/>
          </a:bodyPr>
          <a:lstStyle/>
          <a:p>
            <a:r>
              <a:rPr lang="en-US" sz="4000" dirty="0"/>
              <a:t>Biological Indicators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764" y="685800"/>
            <a:ext cx="397123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organisms are pollution sensitive, meaning their presence indicates that there is little pollution.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you macroinvertebrate identification sheets, and pollution tolerance sheet to determine what the biology says about stream A or B. </a:t>
            </a:r>
          </a:p>
          <a:p>
            <a:endParaRPr lang="en-US" dirty="0"/>
          </a:p>
        </p:txBody>
      </p:sp>
      <p:pic>
        <p:nvPicPr>
          <p:cNvPr id="6" name="Picture 5" descr="Caddisfli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794" y="1143000"/>
            <a:ext cx="2389442" cy="1792082"/>
          </a:xfrm>
          <a:prstGeom prst="rect">
            <a:avLst/>
          </a:prstGeom>
        </p:spPr>
      </p:pic>
      <p:pic>
        <p:nvPicPr>
          <p:cNvPr id="4" name="Content Placeholder 3" descr="macroinvertebrates - Mayflie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3400" y="2574708"/>
            <a:ext cx="2456901" cy="2024047"/>
          </a:xfrm>
          <a:prstGeom prst="rect">
            <a:avLst/>
          </a:prstGeom>
        </p:spPr>
      </p:pic>
      <p:pic>
        <p:nvPicPr>
          <p:cNvPr id="5" name="Picture 4" descr="Stoneflies"/>
          <p:cNvPicPr>
            <a:picLocks noChangeAspect="1"/>
          </p:cNvPicPr>
          <p:nvPr/>
        </p:nvPicPr>
        <p:blipFill rotWithShape="1">
          <a:blip r:embed="rId4"/>
          <a:srcRect l="7715" t="23257" b="30285"/>
          <a:stretch/>
        </p:blipFill>
        <p:spPr>
          <a:xfrm>
            <a:off x="6380698" y="3586732"/>
            <a:ext cx="2294379" cy="20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" y="-35560"/>
            <a:ext cx="7543802" cy="797560"/>
          </a:xfrm>
        </p:spPr>
        <p:txBody>
          <a:bodyPr>
            <a:normAutofit/>
          </a:bodyPr>
          <a:lstStyle/>
          <a:p>
            <a:r>
              <a:rPr lang="en-US" sz="4000" dirty="0"/>
              <a:t>Today’s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Today you (students) will be at 3 different stations for 10 minutes each.</a:t>
            </a:r>
          </a:p>
          <a:p>
            <a:pPr lvl="1"/>
            <a:r>
              <a:rPr lang="en-US" sz="2600" dirty="0"/>
              <a:t>Virtual Reality/ Habitat Assessment</a:t>
            </a:r>
          </a:p>
          <a:p>
            <a:pPr lvl="1"/>
            <a:r>
              <a:rPr lang="en-US" sz="2600" dirty="0"/>
              <a:t>Macroinvertebrate Identification</a:t>
            </a:r>
          </a:p>
          <a:p>
            <a:pPr lvl="1"/>
            <a:r>
              <a:rPr lang="en-US" sz="2600" dirty="0"/>
              <a:t>Water Chemistry</a:t>
            </a:r>
          </a:p>
          <a:p>
            <a:pPr lvl="1"/>
            <a:endParaRPr lang="en-US" sz="2400" dirty="0"/>
          </a:p>
          <a:p>
            <a:r>
              <a:rPr lang="en-US" sz="3200" dirty="0"/>
              <a:t>At each station be sure to record information that would be helpful in determining which stream is higher quality.</a:t>
            </a:r>
          </a:p>
          <a:p>
            <a:endParaRPr lang="en-US" sz="3200" dirty="0"/>
          </a:p>
          <a:p>
            <a:r>
              <a:rPr lang="en-US" sz="3200" dirty="0"/>
              <a:t>Be sure to remember what parameters and features are important to record at each station!</a:t>
            </a:r>
          </a:p>
        </p:txBody>
      </p:sp>
    </p:spTree>
    <p:extLst>
      <p:ext uri="{BB962C8B-B14F-4D97-AF65-F5344CB8AC3E}">
        <p14:creationId xmlns:p14="http://schemas.microsoft.com/office/powerpoint/2010/main" val="17886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0</TotalTime>
  <Words>476</Words>
  <Application>Microsoft Office PowerPoint</Application>
  <PresentationFormat>On-screen Show (4:3)</PresentationFormat>
  <Paragraphs>116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Segoe Print</vt:lpstr>
      <vt:lpstr>Nature Illustration 16x9</vt:lpstr>
      <vt:lpstr>Stream Quality Investigation</vt:lpstr>
      <vt:lpstr> What would you expect to see in a healthy stream?   List 5 things you might expect to see in a healthy stream on your handout.</vt:lpstr>
      <vt:lpstr>How do scientists determine stream quality?</vt:lpstr>
      <vt:lpstr>Habitat Keywords</vt:lpstr>
      <vt:lpstr>Habitat Keywords Continued</vt:lpstr>
      <vt:lpstr>Habitat Keywords Continued…</vt:lpstr>
      <vt:lpstr>Water Chemistry</vt:lpstr>
      <vt:lpstr>Biological Indicators</vt:lpstr>
      <vt:lpstr>Today’s Activity</vt:lpstr>
      <vt:lpstr>Which stream is higher quality based on observations?</vt:lpstr>
      <vt:lpstr> Special 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2026-03-13T19:42:17Z</dcterms:modified>
</cp:coreProperties>
</file>